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Monda" panose="02000503000000000000"/>
      <p:regular r:id="rId24"/>
    </p:embeddedFont>
    <p:embeddedFont>
      <p:font typeface="Canva Sans Bold" panose="020B0803030501040103"/>
      <p:bold r:id="rId25"/>
    </p:embeddedFont>
    <p:embeddedFont>
      <p:font typeface="Monda Bold" panose="02000803000000000000"/>
      <p:bold r:id="rId26"/>
    </p:embeddedFont>
    <p:embeddedFont>
      <p:font typeface="League Spartan" panose="00000800000000000000"/>
      <p:bold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3000" y="1095375"/>
            <a:ext cx="13561999" cy="299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INTRO. TO PROGRAMMING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  <a:p>
            <a:pPr algn="ctr"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LANGUAGES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 AND THEIR APPLICATIONS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054761" y="8121822"/>
            <a:ext cx="5755164" cy="71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0"/>
              </a:lnSpc>
            </a:pPr>
            <a:r>
              <a:rPr lang="en-US" sz="5055">
                <a:solidFill>
                  <a:srgbClr val="FFFFFF"/>
                </a:solidFill>
                <a:latin typeface="Monda" panose="02000503000000000000"/>
              </a:rPr>
              <a:t>MOHAMED SAIED</a:t>
            </a:r>
            <a:endParaRPr lang="en-US" sz="5055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52297"/>
            <a:ext cx="13472679" cy="7578382"/>
          </a:xfrm>
          <a:custGeom>
            <a:avLst/>
            <a:gdLst/>
            <a:ahLst/>
            <a:cxnLst/>
            <a:rect l="l" t="t" r="r" b="b"/>
            <a:pathLst>
              <a:path w="13472679" h="7578382">
                <a:moveTo>
                  <a:pt x="0" y="0"/>
                </a:moveTo>
                <a:lnTo>
                  <a:pt x="13472679" y="0"/>
                </a:lnTo>
                <a:lnTo>
                  <a:pt x="13472679" y="7578382"/>
                </a:lnTo>
                <a:lnTo>
                  <a:pt x="0" y="7578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ROBOTICS : SELF-DRIVING CARS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444365" y="3244850"/>
            <a:ext cx="11550015" cy="9912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3965"/>
              </a:lnSpc>
            </a:pPr>
            <a:r>
              <a:rPr lang="en-US" sz="4000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nda" panose="02000503000000000000"/>
              </a:rPr>
              <a:t>INTRO TO COMPUTER ARCHITECTURE</a:t>
            </a:r>
            <a:endParaRPr lang="en-US" sz="4000" b="1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73393" y="1412782"/>
            <a:ext cx="17362791" cy="9604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Compiler - compiles code to a lower level code in one go and generates executable files.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and executables will run later.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Example: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"Developer code" -&gt; "Machine code"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Interpreter: compiles and run each line separately 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such as python and php language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Transpiler - compiles code to same level of code/abstraction.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Example: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"Developer code" -&gt; "Another developer code or version"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  <a:r>
              <a:rPr lang="en-US" sz="2860">
                <a:solidFill>
                  <a:srgbClr val="FFFFFF"/>
                </a:solidFill>
                <a:latin typeface="Canva Sans Bold" panose="020B0803030501040103"/>
              </a:rPr>
              <a:t>JavaScript ES2015+ -&gt; JavaScript ES5</a:t>
            </a:r>
            <a:endParaRPr lang="en-US" sz="2860">
              <a:solidFill>
                <a:srgbClr val="FFFFFF"/>
              </a:solidFill>
              <a:latin typeface="Canva Sans Bold" panose="020B0803030501040103"/>
            </a:endParaR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</a:p>
          <a:p>
            <a:pPr>
              <a:lnSpc>
                <a:spcPts val="4005"/>
              </a:lnSpc>
            </a:pPr>
          </a:p>
        </p:txBody>
      </p:sp>
      <p:grpSp>
        <p:nvGrpSpPr>
          <p:cNvPr id="5" name="Group 5"/>
          <p:cNvGrpSpPr/>
          <p:nvPr/>
        </p:nvGrpSpPr>
        <p:grpSpPr>
          <a:xfrm rot="0">
            <a:off x="12603596" y="2904202"/>
            <a:ext cx="2139281" cy="1545680"/>
            <a:chOff x="0" y="0"/>
            <a:chExt cx="563432" cy="407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3432" cy="407093"/>
            </a:xfrm>
            <a:custGeom>
              <a:avLst/>
              <a:gdLst/>
              <a:ahLst/>
              <a:cxnLst/>
              <a:rect l="l" t="t" r="r" b="b"/>
              <a:pathLst>
                <a:path w="563432" h="407093">
                  <a:moveTo>
                    <a:pt x="184566" y="0"/>
                  </a:moveTo>
                  <a:lnTo>
                    <a:pt x="378866" y="0"/>
                  </a:lnTo>
                  <a:cubicBezTo>
                    <a:pt x="480799" y="0"/>
                    <a:pt x="563432" y="82633"/>
                    <a:pt x="563432" y="184566"/>
                  </a:cubicBezTo>
                  <a:lnTo>
                    <a:pt x="563432" y="222527"/>
                  </a:lnTo>
                  <a:cubicBezTo>
                    <a:pt x="563432" y="324460"/>
                    <a:pt x="480799" y="407093"/>
                    <a:pt x="378866" y="407093"/>
                  </a:cubicBezTo>
                  <a:lnTo>
                    <a:pt x="184566" y="407093"/>
                  </a:lnTo>
                  <a:cubicBezTo>
                    <a:pt x="82633" y="407093"/>
                    <a:pt x="0" y="324460"/>
                    <a:pt x="0" y="222527"/>
                  </a:cubicBezTo>
                  <a:lnTo>
                    <a:pt x="0" y="184566"/>
                  </a:lnTo>
                  <a:cubicBezTo>
                    <a:pt x="0" y="82633"/>
                    <a:pt x="82633" y="0"/>
                    <a:pt x="184566" y="0"/>
                  </a:cubicBezTo>
                  <a:close/>
                </a:path>
              </a:pathLst>
            </a:custGeom>
            <a:solidFill>
              <a:srgbClr val="0E467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63432" cy="388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  <a:r>
                <a:rPr lang="en-US" sz="1985">
                  <a:solidFill>
                    <a:srgbClr val="FFFFFF"/>
                  </a:solidFill>
                  <a:latin typeface="Monda" panose="02000503000000000000"/>
                </a:rPr>
                <a:t>MACHINE CODE</a:t>
              </a:r>
              <a:endParaRPr lang="en-US" sz="1985">
                <a:solidFill>
                  <a:srgbClr val="FFFFFF"/>
                </a:solidFill>
                <a:latin typeface="Monda" panose="0200050300000000000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73393" y="286166"/>
            <a:ext cx="15363091" cy="71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0"/>
              </a:lnSpc>
            </a:pPr>
            <a:r>
              <a:rPr lang="en-US" sz="5010">
                <a:solidFill>
                  <a:srgbClr val="FFFFFF"/>
                </a:solidFill>
                <a:latin typeface="Monda" panose="02000503000000000000"/>
              </a:rPr>
              <a:t>COMPILER VS INTERPRETER VS TRANSPILER</a:t>
            </a:r>
            <a:endParaRPr lang="en-US" sz="501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3465" y="1744083"/>
            <a:ext cx="11776306" cy="28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"/>
              </a:lnSpc>
              <a:spcBef>
                <a:spcPct val="0"/>
              </a:spcBef>
            </a:pPr>
          </a:p>
        </p:txBody>
      </p:sp>
      <p:grpSp>
        <p:nvGrpSpPr>
          <p:cNvPr id="10" name="Group 10"/>
          <p:cNvGrpSpPr/>
          <p:nvPr/>
        </p:nvGrpSpPr>
        <p:grpSpPr>
          <a:xfrm rot="0">
            <a:off x="10340490" y="2904202"/>
            <a:ext cx="2139281" cy="1545680"/>
            <a:chOff x="0" y="0"/>
            <a:chExt cx="563432" cy="4070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3432" cy="407093"/>
            </a:xfrm>
            <a:custGeom>
              <a:avLst/>
              <a:gdLst/>
              <a:ahLst/>
              <a:cxnLst/>
              <a:rect l="l" t="t" r="r" b="b"/>
              <a:pathLst>
                <a:path w="563432" h="407093">
                  <a:moveTo>
                    <a:pt x="184566" y="0"/>
                  </a:moveTo>
                  <a:lnTo>
                    <a:pt x="378866" y="0"/>
                  </a:lnTo>
                  <a:cubicBezTo>
                    <a:pt x="480799" y="0"/>
                    <a:pt x="563432" y="82633"/>
                    <a:pt x="563432" y="184566"/>
                  </a:cubicBezTo>
                  <a:lnTo>
                    <a:pt x="563432" y="222527"/>
                  </a:lnTo>
                  <a:cubicBezTo>
                    <a:pt x="563432" y="324460"/>
                    <a:pt x="480799" y="407093"/>
                    <a:pt x="378866" y="407093"/>
                  </a:cubicBezTo>
                  <a:lnTo>
                    <a:pt x="184566" y="407093"/>
                  </a:lnTo>
                  <a:cubicBezTo>
                    <a:pt x="82633" y="407093"/>
                    <a:pt x="0" y="324460"/>
                    <a:pt x="0" y="222527"/>
                  </a:cubicBezTo>
                  <a:lnTo>
                    <a:pt x="0" y="184566"/>
                  </a:lnTo>
                  <a:cubicBezTo>
                    <a:pt x="0" y="82633"/>
                    <a:pt x="82633" y="0"/>
                    <a:pt x="184566" y="0"/>
                  </a:cubicBezTo>
                  <a:close/>
                </a:path>
              </a:pathLst>
            </a:custGeom>
            <a:solidFill>
              <a:srgbClr val="0E467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563432" cy="388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  <a:r>
                <a:rPr lang="en-US" sz="1985">
                  <a:solidFill>
                    <a:srgbClr val="FFFFFF"/>
                  </a:solidFill>
                  <a:latin typeface="Monda" panose="02000503000000000000"/>
                </a:rPr>
                <a:t>ASSEMBLY</a:t>
              </a:r>
              <a:endParaRPr lang="en-US" sz="1985">
                <a:solidFill>
                  <a:srgbClr val="FFFFFF"/>
                </a:solidFill>
                <a:latin typeface="Monda" panose="0200050300000000000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8074359" y="2904202"/>
            <a:ext cx="2139281" cy="1545680"/>
            <a:chOff x="0" y="0"/>
            <a:chExt cx="563432" cy="4070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3432" cy="407093"/>
            </a:xfrm>
            <a:custGeom>
              <a:avLst/>
              <a:gdLst/>
              <a:ahLst/>
              <a:cxnLst/>
              <a:rect l="l" t="t" r="r" b="b"/>
              <a:pathLst>
                <a:path w="563432" h="407093">
                  <a:moveTo>
                    <a:pt x="184566" y="0"/>
                  </a:moveTo>
                  <a:lnTo>
                    <a:pt x="378866" y="0"/>
                  </a:lnTo>
                  <a:cubicBezTo>
                    <a:pt x="480799" y="0"/>
                    <a:pt x="563432" y="82633"/>
                    <a:pt x="563432" y="184566"/>
                  </a:cubicBezTo>
                  <a:lnTo>
                    <a:pt x="563432" y="222527"/>
                  </a:lnTo>
                  <a:cubicBezTo>
                    <a:pt x="563432" y="324460"/>
                    <a:pt x="480799" y="407093"/>
                    <a:pt x="378866" y="407093"/>
                  </a:cubicBezTo>
                  <a:lnTo>
                    <a:pt x="184566" y="407093"/>
                  </a:lnTo>
                  <a:cubicBezTo>
                    <a:pt x="82633" y="407093"/>
                    <a:pt x="0" y="324460"/>
                    <a:pt x="0" y="222527"/>
                  </a:cubicBezTo>
                  <a:lnTo>
                    <a:pt x="0" y="184566"/>
                  </a:lnTo>
                  <a:cubicBezTo>
                    <a:pt x="0" y="82633"/>
                    <a:pt x="82633" y="0"/>
                    <a:pt x="184566" y="0"/>
                  </a:cubicBezTo>
                  <a:close/>
                </a:path>
              </a:pathLst>
            </a:custGeom>
            <a:solidFill>
              <a:srgbClr val="0E467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563432" cy="388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  <a:r>
                <a:rPr lang="en-US" sz="1985">
                  <a:solidFill>
                    <a:srgbClr val="FFFFFF"/>
                  </a:solidFill>
                  <a:latin typeface="Monda" panose="02000503000000000000"/>
                </a:rPr>
                <a:t>C/C++</a:t>
              </a:r>
              <a:endParaRPr lang="en-US" sz="1985">
                <a:solidFill>
                  <a:srgbClr val="FFFFFF"/>
                </a:solidFill>
                <a:latin typeface="Monda" panose="02000503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4866702" y="2904202"/>
            <a:ext cx="2139281" cy="1545680"/>
            <a:chOff x="0" y="0"/>
            <a:chExt cx="563432" cy="4070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3432" cy="407093"/>
            </a:xfrm>
            <a:custGeom>
              <a:avLst/>
              <a:gdLst/>
              <a:ahLst/>
              <a:cxnLst/>
              <a:rect l="l" t="t" r="r" b="b"/>
              <a:pathLst>
                <a:path w="563432" h="407093">
                  <a:moveTo>
                    <a:pt x="184566" y="0"/>
                  </a:moveTo>
                  <a:lnTo>
                    <a:pt x="378866" y="0"/>
                  </a:lnTo>
                  <a:cubicBezTo>
                    <a:pt x="480799" y="0"/>
                    <a:pt x="563432" y="82633"/>
                    <a:pt x="563432" y="184566"/>
                  </a:cubicBezTo>
                  <a:lnTo>
                    <a:pt x="563432" y="222527"/>
                  </a:lnTo>
                  <a:cubicBezTo>
                    <a:pt x="563432" y="324460"/>
                    <a:pt x="480799" y="407093"/>
                    <a:pt x="378866" y="407093"/>
                  </a:cubicBezTo>
                  <a:lnTo>
                    <a:pt x="184566" y="407093"/>
                  </a:lnTo>
                  <a:cubicBezTo>
                    <a:pt x="82633" y="407093"/>
                    <a:pt x="0" y="324460"/>
                    <a:pt x="0" y="222527"/>
                  </a:cubicBezTo>
                  <a:lnTo>
                    <a:pt x="0" y="184566"/>
                  </a:lnTo>
                  <a:cubicBezTo>
                    <a:pt x="0" y="82633"/>
                    <a:pt x="82633" y="0"/>
                    <a:pt x="184566" y="0"/>
                  </a:cubicBezTo>
                  <a:close/>
                </a:path>
              </a:pathLst>
            </a:custGeom>
            <a:solidFill>
              <a:srgbClr val="0E4672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563432" cy="388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  <a:r>
                <a:rPr lang="en-US" sz="1985">
                  <a:solidFill>
                    <a:srgbClr val="FFFFFF"/>
                  </a:solidFill>
                  <a:latin typeface="Monda" panose="02000503000000000000"/>
                </a:rPr>
                <a:t>EXECUTABLE FILE</a:t>
              </a:r>
              <a:endParaRPr lang="en-US" sz="1985">
                <a:solidFill>
                  <a:srgbClr val="FFFFFF"/>
                </a:solidFill>
                <a:latin typeface="Monda" panose="0200050300000000000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1714666"/>
            <a:ext cx="18288000" cy="10221576"/>
          </a:xfrm>
          <a:custGeom>
            <a:avLst/>
            <a:gdLst/>
            <a:ahLst/>
            <a:cxnLst/>
            <a:rect l="l" t="t" r="r" b="b"/>
            <a:pathLst>
              <a:path w="18288000" h="10221576">
                <a:moveTo>
                  <a:pt x="0" y="0"/>
                </a:moveTo>
                <a:lnTo>
                  <a:pt x="18288000" y="0"/>
                </a:lnTo>
                <a:lnTo>
                  <a:pt x="18288000" y="10221575"/>
                </a:lnTo>
                <a:lnTo>
                  <a:pt x="0" y="102215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78049" y="495422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2954688" y="1252655"/>
            <a:ext cx="10947891" cy="8005645"/>
            <a:chOff x="0" y="0"/>
            <a:chExt cx="2883395" cy="21084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83395" cy="2108483"/>
            </a:xfrm>
            <a:custGeom>
              <a:avLst/>
              <a:gdLst/>
              <a:ahLst/>
              <a:cxnLst/>
              <a:rect l="l" t="t" r="r" b="b"/>
              <a:pathLst>
                <a:path w="2883395" h="2108483">
                  <a:moveTo>
                    <a:pt x="36065" y="0"/>
                  </a:moveTo>
                  <a:lnTo>
                    <a:pt x="2847330" y="0"/>
                  </a:lnTo>
                  <a:cubicBezTo>
                    <a:pt x="2856895" y="0"/>
                    <a:pt x="2866068" y="3800"/>
                    <a:pt x="2872832" y="10563"/>
                  </a:cubicBezTo>
                  <a:cubicBezTo>
                    <a:pt x="2879595" y="17327"/>
                    <a:pt x="2883395" y="26500"/>
                    <a:pt x="2883395" y="36065"/>
                  </a:cubicBezTo>
                  <a:lnTo>
                    <a:pt x="2883395" y="2072417"/>
                  </a:lnTo>
                  <a:cubicBezTo>
                    <a:pt x="2883395" y="2092336"/>
                    <a:pt x="2867248" y="2108483"/>
                    <a:pt x="2847330" y="2108483"/>
                  </a:cubicBezTo>
                  <a:lnTo>
                    <a:pt x="36065" y="2108483"/>
                  </a:lnTo>
                  <a:cubicBezTo>
                    <a:pt x="16147" y="2108483"/>
                    <a:pt x="0" y="2092336"/>
                    <a:pt x="0" y="2072417"/>
                  </a:cubicBezTo>
                  <a:lnTo>
                    <a:pt x="0" y="36065"/>
                  </a:lnTo>
                  <a:cubicBezTo>
                    <a:pt x="0" y="16147"/>
                    <a:pt x="16147" y="0"/>
                    <a:pt x="360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883395" cy="2089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3634546" y="4598448"/>
            <a:ext cx="3214049" cy="1678666"/>
            <a:chOff x="0" y="0"/>
            <a:chExt cx="846498" cy="4421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6498" cy="442118"/>
            </a:xfrm>
            <a:custGeom>
              <a:avLst/>
              <a:gdLst/>
              <a:ahLst/>
              <a:cxnLst/>
              <a:rect l="l" t="t" r="r" b="b"/>
              <a:pathLst>
                <a:path w="846498" h="442118">
                  <a:moveTo>
                    <a:pt x="122848" y="0"/>
                  </a:moveTo>
                  <a:lnTo>
                    <a:pt x="723651" y="0"/>
                  </a:lnTo>
                  <a:cubicBezTo>
                    <a:pt x="756232" y="0"/>
                    <a:pt x="787479" y="12943"/>
                    <a:pt x="810517" y="35981"/>
                  </a:cubicBezTo>
                  <a:cubicBezTo>
                    <a:pt x="833556" y="59020"/>
                    <a:pt x="846498" y="90266"/>
                    <a:pt x="846498" y="122848"/>
                  </a:cubicBezTo>
                  <a:lnTo>
                    <a:pt x="846498" y="319270"/>
                  </a:lnTo>
                  <a:cubicBezTo>
                    <a:pt x="846498" y="387117"/>
                    <a:pt x="791498" y="442118"/>
                    <a:pt x="723651" y="442118"/>
                  </a:cubicBezTo>
                  <a:lnTo>
                    <a:pt x="122848" y="442118"/>
                  </a:lnTo>
                  <a:cubicBezTo>
                    <a:pt x="55001" y="442118"/>
                    <a:pt x="0" y="387117"/>
                    <a:pt x="0" y="319270"/>
                  </a:cubicBezTo>
                  <a:lnTo>
                    <a:pt x="0" y="122848"/>
                  </a:lnTo>
                  <a:cubicBezTo>
                    <a:pt x="0" y="55001"/>
                    <a:pt x="55001" y="0"/>
                    <a:pt x="122848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846498" cy="41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85">
                  <a:solidFill>
                    <a:srgbClr val="000000"/>
                  </a:solidFill>
                  <a:latin typeface="Monda Bold" panose="02000803000000000000"/>
                </a:rPr>
                <a:t>DATA MEMORY</a:t>
              </a:r>
              <a:endParaRPr lang="en-US" sz="28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73393" y="286166"/>
            <a:ext cx="15363091" cy="71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0"/>
              </a:lnSpc>
            </a:pPr>
            <a:r>
              <a:rPr lang="en-US" sz="5010">
                <a:solidFill>
                  <a:srgbClr val="FFFFFF"/>
                </a:solidFill>
                <a:latin typeface="Monda" panose="02000503000000000000"/>
              </a:rPr>
              <a:t>WHAT ARE MEMORY TYPES</a:t>
            </a:r>
            <a:endParaRPr lang="en-US" sz="501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3465" y="1744083"/>
            <a:ext cx="11776306" cy="28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"/>
              </a:lnSpc>
              <a:spcBef>
                <a:spcPct val="0"/>
              </a:spcBef>
            </a:pPr>
          </a:p>
        </p:txBody>
      </p:sp>
      <p:grpSp>
        <p:nvGrpSpPr>
          <p:cNvPr id="12" name="Group 12"/>
          <p:cNvGrpSpPr/>
          <p:nvPr/>
        </p:nvGrpSpPr>
        <p:grpSpPr>
          <a:xfrm rot="0">
            <a:off x="9928475" y="4598448"/>
            <a:ext cx="3214049" cy="1678666"/>
            <a:chOff x="0" y="0"/>
            <a:chExt cx="846498" cy="4421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6498" cy="442118"/>
            </a:xfrm>
            <a:custGeom>
              <a:avLst/>
              <a:gdLst/>
              <a:ahLst/>
              <a:cxnLst/>
              <a:rect l="l" t="t" r="r" b="b"/>
              <a:pathLst>
                <a:path w="846498" h="442118">
                  <a:moveTo>
                    <a:pt x="122848" y="0"/>
                  </a:moveTo>
                  <a:lnTo>
                    <a:pt x="723651" y="0"/>
                  </a:lnTo>
                  <a:cubicBezTo>
                    <a:pt x="756232" y="0"/>
                    <a:pt x="787479" y="12943"/>
                    <a:pt x="810517" y="35981"/>
                  </a:cubicBezTo>
                  <a:cubicBezTo>
                    <a:pt x="833556" y="59020"/>
                    <a:pt x="846498" y="90266"/>
                    <a:pt x="846498" y="122848"/>
                  </a:cubicBezTo>
                  <a:lnTo>
                    <a:pt x="846498" y="319270"/>
                  </a:lnTo>
                  <a:cubicBezTo>
                    <a:pt x="846498" y="387117"/>
                    <a:pt x="791498" y="442118"/>
                    <a:pt x="723651" y="442118"/>
                  </a:cubicBezTo>
                  <a:lnTo>
                    <a:pt x="122848" y="442118"/>
                  </a:lnTo>
                  <a:cubicBezTo>
                    <a:pt x="55001" y="442118"/>
                    <a:pt x="0" y="387117"/>
                    <a:pt x="0" y="319270"/>
                  </a:cubicBezTo>
                  <a:lnTo>
                    <a:pt x="0" y="122848"/>
                  </a:lnTo>
                  <a:cubicBezTo>
                    <a:pt x="0" y="55001"/>
                    <a:pt x="55001" y="0"/>
                    <a:pt x="122848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846498" cy="41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85">
                  <a:solidFill>
                    <a:srgbClr val="000000"/>
                  </a:solidFill>
                  <a:latin typeface="Monda Bold" panose="02000803000000000000"/>
                </a:rPr>
                <a:t>PROGRAM MEMORY</a:t>
              </a:r>
              <a:endParaRPr lang="en-US" sz="28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6591618" y="1725033"/>
            <a:ext cx="3214049" cy="1678666"/>
            <a:chOff x="0" y="0"/>
            <a:chExt cx="846498" cy="4421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46498" cy="442118"/>
            </a:xfrm>
            <a:custGeom>
              <a:avLst/>
              <a:gdLst/>
              <a:ahLst/>
              <a:cxnLst/>
              <a:rect l="l" t="t" r="r" b="b"/>
              <a:pathLst>
                <a:path w="846498" h="442118">
                  <a:moveTo>
                    <a:pt x="122848" y="0"/>
                  </a:moveTo>
                  <a:lnTo>
                    <a:pt x="723651" y="0"/>
                  </a:lnTo>
                  <a:cubicBezTo>
                    <a:pt x="756232" y="0"/>
                    <a:pt x="787479" y="12943"/>
                    <a:pt x="810517" y="35981"/>
                  </a:cubicBezTo>
                  <a:cubicBezTo>
                    <a:pt x="833556" y="59020"/>
                    <a:pt x="846498" y="90266"/>
                    <a:pt x="846498" y="122848"/>
                  </a:cubicBezTo>
                  <a:lnTo>
                    <a:pt x="846498" y="319270"/>
                  </a:lnTo>
                  <a:cubicBezTo>
                    <a:pt x="846498" y="387117"/>
                    <a:pt x="791498" y="442118"/>
                    <a:pt x="723651" y="442118"/>
                  </a:cubicBezTo>
                  <a:lnTo>
                    <a:pt x="122848" y="442118"/>
                  </a:lnTo>
                  <a:cubicBezTo>
                    <a:pt x="55001" y="442118"/>
                    <a:pt x="0" y="387117"/>
                    <a:pt x="0" y="319270"/>
                  </a:cubicBezTo>
                  <a:lnTo>
                    <a:pt x="0" y="122848"/>
                  </a:lnTo>
                  <a:cubicBezTo>
                    <a:pt x="0" y="55001"/>
                    <a:pt x="55001" y="0"/>
                    <a:pt x="122848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846498" cy="413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5"/>
                </a:lnSpc>
              </a:pPr>
              <a:r>
                <a:rPr lang="en-US" sz="2885">
                  <a:solidFill>
                    <a:srgbClr val="000000"/>
                  </a:solidFill>
                  <a:latin typeface="Monda Bold" panose="02000803000000000000"/>
                </a:rPr>
                <a:t>TYPES OF MEMORY</a:t>
              </a:r>
              <a:endParaRPr lang="en-US" sz="28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sp>
        <p:nvSpPr>
          <p:cNvPr id="18" name="AutoShape 18"/>
          <p:cNvSpPr/>
          <p:nvPr/>
        </p:nvSpPr>
        <p:spPr>
          <a:xfrm>
            <a:off x="8198642" y="3403700"/>
            <a:ext cx="3336857" cy="11947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AutoShape 19"/>
          <p:cNvSpPr/>
          <p:nvPr/>
        </p:nvSpPr>
        <p:spPr>
          <a:xfrm flipH="1">
            <a:off x="5241571" y="3403700"/>
            <a:ext cx="2957071" cy="119474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478111" y="1303834"/>
            <a:ext cx="17012650" cy="7954466"/>
            <a:chOff x="0" y="0"/>
            <a:chExt cx="4480698" cy="20950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0698" cy="2095003"/>
            </a:xfrm>
            <a:custGeom>
              <a:avLst/>
              <a:gdLst/>
              <a:ahLst/>
              <a:cxnLst/>
              <a:rect l="l" t="t" r="r" b="b"/>
              <a:pathLst>
                <a:path w="4480698" h="2095003">
                  <a:moveTo>
                    <a:pt x="23208" y="0"/>
                  </a:moveTo>
                  <a:lnTo>
                    <a:pt x="4457489" y="0"/>
                  </a:lnTo>
                  <a:cubicBezTo>
                    <a:pt x="4470307" y="0"/>
                    <a:pt x="4480698" y="10391"/>
                    <a:pt x="4480698" y="23208"/>
                  </a:cubicBezTo>
                  <a:lnTo>
                    <a:pt x="4480698" y="2071795"/>
                  </a:lnTo>
                  <a:cubicBezTo>
                    <a:pt x="4480698" y="2084612"/>
                    <a:pt x="4470307" y="2095003"/>
                    <a:pt x="4457489" y="2095003"/>
                  </a:cubicBezTo>
                  <a:lnTo>
                    <a:pt x="23208" y="2095003"/>
                  </a:lnTo>
                  <a:cubicBezTo>
                    <a:pt x="17053" y="2095003"/>
                    <a:pt x="11150" y="2092558"/>
                    <a:pt x="6798" y="2088206"/>
                  </a:cubicBezTo>
                  <a:cubicBezTo>
                    <a:pt x="2445" y="2083853"/>
                    <a:pt x="0" y="2077950"/>
                    <a:pt x="0" y="2071795"/>
                  </a:cubicBezTo>
                  <a:lnTo>
                    <a:pt x="0" y="23208"/>
                  </a:lnTo>
                  <a:cubicBezTo>
                    <a:pt x="0" y="10391"/>
                    <a:pt x="10391" y="0"/>
                    <a:pt x="23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4480698" cy="2075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5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273393" y="1303834"/>
            <a:ext cx="10103431" cy="8005645"/>
          </a:xfrm>
          <a:custGeom>
            <a:avLst/>
            <a:gdLst/>
            <a:ahLst/>
            <a:cxnLst/>
            <a:rect l="l" t="t" r="r" b="b"/>
            <a:pathLst>
              <a:path w="10103431" h="8005645">
                <a:moveTo>
                  <a:pt x="0" y="0"/>
                </a:moveTo>
                <a:lnTo>
                  <a:pt x="10103431" y="0"/>
                </a:lnTo>
                <a:lnTo>
                  <a:pt x="10103431" y="8005645"/>
                </a:lnTo>
                <a:lnTo>
                  <a:pt x="0" y="8005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8358"/>
            </a:stretch>
          </a:blipFill>
        </p:spPr>
      </p:sp>
      <p:grpSp>
        <p:nvGrpSpPr>
          <p:cNvPr id="8" name="Group 8"/>
          <p:cNvGrpSpPr/>
          <p:nvPr/>
        </p:nvGrpSpPr>
        <p:grpSpPr>
          <a:xfrm rot="0">
            <a:off x="12207096" y="1875759"/>
            <a:ext cx="3188459" cy="1371590"/>
            <a:chOff x="0" y="0"/>
            <a:chExt cx="839759" cy="3612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39759" cy="361242"/>
            </a:xfrm>
            <a:custGeom>
              <a:avLst/>
              <a:gdLst/>
              <a:ahLst/>
              <a:cxnLst/>
              <a:rect l="l" t="t" r="r" b="b"/>
              <a:pathLst>
                <a:path w="839759" h="361242">
                  <a:moveTo>
                    <a:pt x="123833" y="0"/>
                  </a:moveTo>
                  <a:lnTo>
                    <a:pt x="715925" y="0"/>
                  </a:lnTo>
                  <a:cubicBezTo>
                    <a:pt x="784317" y="0"/>
                    <a:pt x="839759" y="55442"/>
                    <a:pt x="839759" y="123833"/>
                  </a:cubicBezTo>
                  <a:lnTo>
                    <a:pt x="839759" y="237408"/>
                  </a:lnTo>
                  <a:cubicBezTo>
                    <a:pt x="839759" y="305800"/>
                    <a:pt x="784317" y="361242"/>
                    <a:pt x="715925" y="361242"/>
                  </a:cubicBezTo>
                  <a:lnTo>
                    <a:pt x="123833" y="361242"/>
                  </a:lnTo>
                  <a:cubicBezTo>
                    <a:pt x="90991" y="361242"/>
                    <a:pt x="59493" y="348195"/>
                    <a:pt x="36270" y="324972"/>
                  </a:cubicBezTo>
                  <a:cubicBezTo>
                    <a:pt x="13047" y="301749"/>
                    <a:pt x="0" y="270251"/>
                    <a:pt x="0" y="237408"/>
                  </a:cubicBezTo>
                  <a:lnTo>
                    <a:pt x="0" y="123833"/>
                  </a:lnTo>
                  <a:cubicBezTo>
                    <a:pt x="0" y="55442"/>
                    <a:pt x="55442" y="0"/>
                    <a:pt x="123833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839759" cy="34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5"/>
                </a:lnSpc>
              </a:pPr>
              <a:r>
                <a:rPr lang="en-US" sz="2285">
                  <a:solidFill>
                    <a:srgbClr val="000000"/>
                  </a:solidFill>
                  <a:latin typeface="Monda Bold" panose="02000803000000000000"/>
                </a:rPr>
                <a:t>8 BITS </a:t>
              </a:r>
              <a:endParaRPr lang="en-US" sz="22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3393" y="286166"/>
            <a:ext cx="15363091" cy="710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0"/>
              </a:lnSpc>
            </a:pPr>
            <a:r>
              <a:rPr lang="en-US" sz="5010">
                <a:solidFill>
                  <a:srgbClr val="FFFFFF"/>
                </a:solidFill>
                <a:latin typeface="Monda" panose="02000503000000000000"/>
              </a:rPr>
              <a:t>WHAT ARE BUS TYPES</a:t>
            </a:r>
            <a:endParaRPr lang="en-US" sz="501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3465" y="1744083"/>
            <a:ext cx="11776306" cy="28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"/>
              </a:lnSpc>
              <a:spcBef>
                <a:spcPct val="0"/>
              </a:spcBef>
            </a:pPr>
          </a:p>
        </p:txBody>
      </p:sp>
      <p:grpSp>
        <p:nvGrpSpPr>
          <p:cNvPr id="13" name="Group 13"/>
          <p:cNvGrpSpPr/>
          <p:nvPr/>
        </p:nvGrpSpPr>
        <p:grpSpPr>
          <a:xfrm rot="0">
            <a:off x="12207096" y="5667375"/>
            <a:ext cx="3188459" cy="1371590"/>
            <a:chOff x="0" y="0"/>
            <a:chExt cx="839759" cy="361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759" cy="361242"/>
            </a:xfrm>
            <a:custGeom>
              <a:avLst/>
              <a:gdLst/>
              <a:ahLst/>
              <a:cxnLst/>
              <a:rect l="l" t="t" r="r" b="b"/>
              <a:pathLst>
                <a:path w="839759" h="361242">
                  <a:moveTo>
                    <a:pt x="123833" y="0"/>
                  </a:moveTo>
                  <a:lnTo>
                    <a:pt x="715925" y="0"/>
                  </a:lnTo>
                  <a:cubicBezTo>
                    <a:pt x="784317" y="0"/>
                    <a:pt x="839759" y="55442"/>
                    <a:pt x="839759" y="123833"/>
                  </a:cubicBezTo>
                  <a:lnTo>
                    <a:pt x="839759" y="237408"/>
                  </a:lnTo>
                  <a:cubicBezTo>
                    <a:pt x="839759" y="305800"/>
                    <a:pt x="784317" y="361242"/>
                    <a:pt x="715925" y="361242"/>
                  </a:cubicBezTo>
                  <a:lnTo>
                    <a:pt x="123833" y="361242"/>
                  </a:lnTo>
                  <a:cubicBezTo>
                    <a:pt x="90991" y="361242"/>
                    <a:pt x="59493" y="348195"/>
                    <a:pt x="36270" y="324972"/>
                  </a:cubicBezTo>
                  <a:cubicBezTo>
                    <a:pt x="13047" y="301749"/>
                    <a:pt x="0" y="270251"/>
                    <a:pt x="0" y="237408"/>
                  </a:cubicBezTo>
                  <a:lnTo>
                    <a:pt x="0" y="123833"/>
                  </a:lnTo>
                  <a:cubicBezTo>
                    <a:pt x="0" y="55442"/>
                    <a:pt x="55442" y="0"/>
                    <a:pt x="123833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39759" cy="34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5"/>
                </a:lnSpc>
              </a:pPr>
              <a:r>
                <a:rPr lang="en-US" sz="2385">
                  <a:solidFill>
                    <a:srgbClr val="000000"/>
                  </a:solidFill>
                  <a:latin typeface="Monda Bold" panose="02000803000000000000"/>
                </a:rPr>
                <a:t>32 BITS </a:t>
              </a:r>
              <a:endParaRPr lang="en-US" sz="23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12207096" y="3771910"/>
            <a:ext cx="3188459" cy="1371590"/>
            <a:chOff x="0" y="0"/>
            <a:chExt cx="839759" cy="3612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39759" cy="361242"/>
            </a:xfrm>
            <a:custGeom>
              <a:avLst/>
              <a:gdLst/>
              <a:ahLst/>
              <a:cxnLst/>
              <a:rect l="l" t="t" r="r" b="b"/>
              <a:pathLst>
                <a:path w="839759" h="361242">
                  <a:moveTo>
                    <a:pt x="123833" y="0"/>
                  </a:moveTo>
                  <a:lnTo>
                    <a:pt x="715925" y="0"/>
                  </a:lnTo>
                  <a:cubicBezTo>
                    <a:pt x="784317" y="0"/>
                    <a:pt x="839759" y="55442"/>
                    <a:pt x="839759" y="123833"/>
                  </a:cubicBezTo>
                  <a:lnTo>
                    <a:pt x="839759" y="237408"/>
                  </a:lnTo>
                  <a:cubicBezTo>
                    <a:pt x="839759" y="305800"/>
                    <a:pt x="784317" y="361242"/>
                    <a:pt x="715925" y="361242"/>
                  </a:cubicBezTo>
                  <a:lnTo>
                    <a:pt x="123833" y="361242"/>
                  </a:lnTo>
                  <a:cubicBezTo>
                    <a:pt x="90991" y="361242"/>
                    <a:pt x="59493" y="348195"/>
                    <a:pt x="36270" y="324972"/>
                  </a:cubicBezTo>
                  <a:cubicBezTo>
                    <a:pt x="13047" y="301749"/>
                    <a:pt x="0" y="270251"/>
                    <a:pt x="0" y="237408"/>
                  </a:cubicBezTo>
                  <a:lnTo>
                    <a:pt x="0" y="123833"/>
                  </a:lnTo>
                  <a:cubicBezTo>
                    <a:pt x="0" y="55442"/>
                    <a:pt x="55442" y="0"/>
                    <a:pt x="123833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839759" cy="34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5"/>
                </a:lnSpc>
              </a:pPr>
              <a:r>
                <a:rPr lang="en-US" sz="2385">
                  <a:solidFill>
                    <a:srgbClr val="000000"/>
                  </a:solidFill>
                  <a:latin typeface="Monda Bold" panose="02000803000000000000"/>
                </a:rPr>
                <a:t>16 BITS </a:t>
              </a:r>
              <a:endParaRPr lang="en-US" sz="23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2207096" y="7357720"/>
            <a:ext cx="3188459" cy="1371590"/>
            <a:chOff x="0" y="0"/>
            <a:chExt cx="839759" cy="36124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39759" cy="361242"/>
            </a:xfrm>
            <a:custGeom>
              <a:avLst/>
              <a:gdLst/>
              <a:ahLst/>
              <a:cxnLst/>
              <a:rect l="l" t="t" r="r" b="b"/>
              <a:pathLst>
                <a:path w="839759" h="361242">
                  <a:moveTo>
                    <a:pt x="123833" y="0"/>
                  </a:moveTo>
                  <a:lnTo>
                    <a:pt x="715925" y="0"/>
                  </a:lnTo>
                  <a:cubicBezTo>
                    <a:pt x="784317" y="0"/>
                    <a:pt x="839759" y="55442"/>
                    <a:pt x="839759" y="123833"/>
                  </a:cubicBezTo>
                  <a:lnTo>
                    <a:pt x="839759" y="237408"/>
                  </a:lnTo>
                  <a:cubicBezTo>
                    <a:pt x="839759" y="305800"/>
                    <a:pt x="784317" y="361242"/>
                    <a:pt x="715925" y="361242"/>
                  </a:cubicBezTo>
                  <a:lnTo>
                    <a:pt x="123833" y="361242"/>
                  </a:lnTo>
                  <a:cubicBezTo>
                    <a:pt x="90991" y="361242"/>
                    <a:pt x="59493" y="348195"/>
                    <a:pt x="36270" y="324972"/>
                  </a:cubicBezTo>
                  <a:cubicBezTo>
                    <a:pt x="13047" y="301749"/>
                    <a:pt x="0" y="270251"/>
                    <a:pt x="0" y="237408"/>
                  </a:cubicBezTo>
                  <a:lnTo>
                    <a:pt x="0" y="123833"/>
                  </a:lnTo>
                  <a:cubicBezTo>
                    <a:pt x="0" y="55442"/>
                    <a:pt x="55442" y="0"/>
                    <a:pt x="123833" y="0"/>
                  </a:cubicBezTo>
                  <a:close/>
                </a:path>
              </a:pathLst>
            </a:custGeom>
            <a:solidFill>
              <a:srgbClr val="3BAEB8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839759" cy="342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25"/>
                </a:lnSpc>
              </a:pPr>
              <a:r>
                <a:rPr lang="en-US" sz="2385">
                  <a:solidFill>
                    <a:srgbClr val="000000"/>
                  </a:solidFill>
                  <a:latin typeface="Monda Bold" panose="02000803000000000000"/>
                </a:rPr>
                <a:t>64 BITS </a:t>
              </a:r>
              <a:endParaRPr lang="en-US" sz="2385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217104" y="124619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600">
                  <a:solidFill>
                    <a:srgbClr val="000000"/>
                  </a:solidFill>
                  <a:latin typeface="Monda Bold" panose="02000803000000000000"/>
                </a:rPr>
                <a:t>FETCH</a:t>
              </a:r>
              <a:endParaRPr lang="en-US" sz="2600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183508" y="480202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600">
                  <a:solidFill>
                    <a:srgbClr val="000000"/>
                  </a:solidFill>
                  <a:latin typeface="Monda Bold" panose="02000803000000000000"/>
                </a:rPr>
                <a:t>DECODE</a:t>
              </a:r>
              <a:endParaRPr lang="en-US" sz="2600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 rot="0">
            <a:off x="3479870" y="4802028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r>
                <a:rPr lang="en-US" sz="2600">
                  <a:solidFill>
                    <a:srgbClr val="000000"/>
                  </a:solidFill>
                  <a:latin typeface="Monda Bold" panose="02000803000000000000"/>
                </a:rPr>
                <a:t>EXECUTE</a:t>
              </a:r>
              <a:endParaRPr lang="en-US" sz="2600">
                <a:solidFill>
                  <a:srgbClr val="000000"/>
                </a:solidFill>
                <a:latin typeface="Monda Bold" panose="02000803000000000000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10303204" y="2789248"/>
            <a:ext cx="1754249" cy="20127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5022920" y="3546994"/>
            <a:ext cx="2194184" cy="12550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 flipH="1" flipV="1">
            <a:off x="6565970" y="6345078"/>
            <a:ext cx="4617538" cy="662327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541482" y="306705"/>
            <a:ext cx="543377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League Spartan" panose="00000800000000000000"/>
              </a:rPr>
              <a:t>Processing life cycle</a:t>
            </a:r>
            <a:endParaRPr lang="en-US" sz="4200">
              <a:solidFill>
                <a:srgbClr val="FFFFFF"/>
              </a:solidFill>
              <a:latin typeface="League Spartan" panose="0000080000000000000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554" y="859964"/>
            <a:ext cx="15891908" cy="9427036"/>
          </a:xfrm>
          <a:custGeom>
            <a:avLst/>
            <a:gdLst/>
            <a:ahLst/>
            <a:cxnLst/>
            <a:rect l="l" t="t" r="r" b="b"/>
            <a:pathLst>
              <a:path w="15891908" h="9427036">
                <a:moveTo>
                  <a:pt x="0" y="0"/>
                </a:moveTo>
                <a:lnTo>
                  <a:pt x="15891907" y="0"/>
                </a:lnTo>
                <a:lnTo>
                  <a:pt x="15891907" y="9427036"/>
                </a:lnTo>
                <a:lnTo>
                  <a:pt x="0" y="94270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6554" y="-123825"/>
            <a:ext cx="9753632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5"/>
              </a:lnSpc>
            </a:pPr>
            <a:r>
              <a:rPr lang="en-US" sz="6785">
                <a:solidFill>
                  <a:srgbClr val="FFFFFF"/>
                </a:solidFill>
                <a:latin typeface="Canva Sans Bold" panose="020B0803030501040103"/>
              </a:rPr>
              <a:t>Processor Architecture</a:t>
            </a:r>
            <a:endParaRPr lang="en-US" sz="6785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66940" y="1941859"/>
            <a:ext cx="5775676" cy="142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40"/>
              </a:lnSpc>
            </a:pPr>
            <a:r>
              <a:rPr lang="en-US" sz="8315">
                <a:solidFill>
                  <a:srgbClr val="FFFFFF"/>
                </a:solidFill>
                <a:latin typeface="League Spartan" panose="00000800000000000000"/>
              </a:rPr>
              <a:t>Thank you</a:t>
            </a:r>
            <a:endParaRPr lang="en-US" sz="8315">
              <a:solidFill>
                <a:srgbClr val="FFFFFF"/>
              </a:solidFill>
              <a:latin typeface="League Spartan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19074" y="3685770"/>
            <a:ext cx="3909640" cy="4399032"/>
          </a:xfrm>
          <a:custGeom>
            <a:avLst/>
            <a:gdLst/>
            <a:ahLst/>
            <a:cxnLst/>
            <a:rect l="l" t="t" r="r" b="b"/>
            <a:pathLst>
              <a:path w="3909640" h="4399032">
                <a:moveTo>
                  <a:pt x="0" y="0"/>
                </a:moveTo>
                <a:lnTo>
                  <a:pt x="3909640" y="0"/>
                </a:lnTo>
                <a:lnTo>
                  <a:pt x="3909640" y="4399032"/>
                </a:lnTo>
                <a:lnTo>
                  <a:pt x="0" y="4399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53356" y="4106056"/>
            <a:ext cx="3978747" cy="3978747"/>
          </a:xfrm>
          <a:custGeom>
            <a:avLst/>
            <a:gdLst/>
            <a:ahLst/>
            <a:cxnLst/>
            <a:rect l="l" t="t" r="r" b="b"/>
            <a:pathLst>
              <a:path w="3978747" h="3978747">
                <a:moveTo>
                  <a:pt x="0" y="0"/>
                </a:moveTo>
                <a:lnTo>
                  <a:pt x="3978747" y="0"/>
                </a:lnTo>
                <a:lnTo>
                  <a:pt x="3978747" y="3978746"/>
                </a:lnTo>
                <a:lnTo>
                  <a:pt x="0" y="3978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313428" y="3500209"/>
            <a:ext cx="3739928" cy="4654219"/>
          </a:xfrm>
          <a:custGeom>
            <a:avLst/>
            <a:gdLst/>
            <a:ahLst/>
            <a:cxnLst/>
            <a:rect l="l" t="t" r="r" b="b"/>
            <a:pathLst>
              <a:path w="3739928" h="4654219">
                <a:moveTo>
                  <a:pt x="0" y="0"/>
                </a:moveTo>
                <a:lnTo>
                  <a:pt x="3739928" y="0"/>
                </a:lnTo>
                <a:lnTo>
                  <a:pt x="3739928" y="4654219"/>
                </a:lnTo>
                <a:lnTo>
                  <a:pt x="0" y="4654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933" t="-20526" r="-78459" b="-2003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7553" y="3500209"/>
            <a:ext cx="4986807" cy="4986807"/>
          </a:xfrm>
          <a:custGeom>
            <a:avLst/>
            <a:gdLst/>
            <a:ahLst/>
            <a:cxnLst/>
            <a:rect l="l" t="t" r="r" b="b"/>
            <a:pathLst>
              <a:path w="4986807" h="4986807">
                <a:moveTo>
                  <a:pt x="0" y="0"/>
                </a:moveTo>
                <a:lnTo>
                  <a:pt x="4986807" y="0"/>
                </a:lnTo>
                <a:lnTo>
                  <a:pt x="4986807" y="4986807"/>
                </a:lnTo>
                <a:lnTo>
                  <a:pt x="0" y="4986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5608" y="1613816"/>
            <a:ext cx="16094784" cy="7350615"/>
          </a:xfrm>
          <a:custGeom>
            <a:avLst/>
            <a:gdLst/>
            <a:ahLst/>
            <a:cxnLst/>
            <a:rect l="l" t="t" r="r" b="b"/>
            <a:pathLst>
              <a:path w="16094784" h="7350615">
                <a:moveTo>
                  <a:pt x="0" y="0"/>
                </a:moveTo>
                <a:lnTo>
                  <a:pt x="16094784" y="0"/>
                </a:lnTo>
                <a:lnTo>
                  <a:pt x="16094784" y="7350615"/>
                </a:lnTo>
                <a:lnTo>
                  <a:pt x="0" y="7350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C++ APPLICATIONS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67261" y="1752319"/>
            <a:ext cx="11072506" cy="8304380"/>
          </a:xfrm>
          <a:custGeom>
            <a:avLst/>
            <a:gdLst/>
            <a:ahLst/>
            <a:cxnLst/>
            <a:rect l="l" t="t" r="r" b="b"/>
            <a:pathLst>
              <a:path w="11072506" h="8304380">
                <a:moveTo>
                  <a:pt x="0" y="0"/>
                </a:moveTo>
                <a:lnTo>
                  <a:pt x="11072506" y="0"/>
                </a:lnTo>
                <a:lnTo>
                  <a:pt x="11072506" y="8304380"/>
                </a:lnTo>
                <a:lnTo>
                  <a:pt x="0" y="8304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GUI AND DESKTOP APPLICATIONS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05358" y="1880315"/>
            <a:ext cx="12051399" cy="7230839"/>
          </a:xfrm>
          <a:custGeom>
            <a:avLst/>
            <a:gdLst/>
            <a:ahLst/>
            <a:cxnLst/>
            <a:rect l="l" t="t" r="r" b="b"/>
            <a:pathLst>
              <a:path w="12051399" h="7230839">
                <a:moveTo>
                  <a:pt x="0" y="0"/>
                </a:moveTo>
                <a:lnTo>
                  <a:pt x="12051399" y="0"/>
                </a:lnTo>
                <a:lnTo>
                  <a:pt x="12051399" y="7230839"/>
                </a:lnTo>
                <a:lnTo>
                  <a:pt x="0" y="7230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COMPUTER VISION APPLICATIONS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5188" y="1421037"/>
            <a:ext cx="11829831" cy="7837263"/>
          </a:xfrm>
          <a:custGeom>
            <a:avLst/>
            <a:gdLst/>
            <a:ahLst/>
            <a:cxnLst/>
            <a:rect l="l" t="t" r="r" b="b"/>
            <a:pathLst>
              <a:path w="11829831" h="7837263">
                <a:moveTo>
                  <a:pt x="0" y="0"/>
                </a:moveTo>
                <a:lnTo>
                  <a:pt x="11829831" y="0"/>
                </a:lnTo>
                <a:lnTo>
                  <a:pt x="11829831" y="7837263"/>
                </a:lnTo>
                <a:lnTo>
                  <a:pt x="0" y="7837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CONNECTED CARS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3243" y="2636942"/>
            <a:ext cx="9141513" cy="6150881"/>
          </a:xfrm>
          <a:custGeom>
            <a:avLst/>
            <a:gdLst/>
            <a:ahLst/>
            <a:cxnLst/>
            <a:rect l="l" t="t" r="r" b="b"/>
            <a:pathLst>
              <a:path w="9141513" h="6150881">
                <a:moveTo>
                  <a:pt x="0" y="0"/>
                </a:moveTo>
                <a:lnTo>
                  <a:pt x="9141514" y="0"/>
                </a:lnTo>
                <a:lnTo>
                  <a:pt x="9141514" y="6150882"/>
                </a:lnTo>
                <a:lnTo>
                  <a:pt x="0" y="6150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GENERAL AI APPS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4774" y="1708491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such as Natual language processing Models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774" y="2144141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Generative AI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42540" y="4283575"/>
            <a:ext cx="5202919" cy="2752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0"/>
              </a:lnSpc>
            </a:pPr>
            <a:r>
              <a:rPr lang="en-US" sz="5235">
                <a:solidFill>
                  <a:srgbClr val="FFFFFF"/>
                </a:solidFill>
                <a:latin typeface="Canva Sans Bold" panose="020B0803030501040103"/>
              </a:rPr>
              <a:t>Natrual Language Processing</a:t>
            </a:r>
            <a:endParaRPr lang="en-US" sz="5235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66975" y="92021"/>
            <a:ext cx="7765128" cy="5089843"/>
          </a:xfrm>
          <a:custGeom>
            <a:avLst/>
            <a:gdLst/>
            <a:ahLst/>
            <a:cxnLst/>
            <a:rect l="l" t="t" r="r" b="b"/>
            <a:pathLst>
              <a:path w="7765128" h="5089843">
                <a:moveTo>
                  <a:pt x="0" y="0"/>
                </a:moveTo>
                <a:lnTo>
                  <a:pt x="7765128" y="0"/>
                </a:lnTo>
                <a:lnTo>
                  <a:pt x="7765128" y="5089843"/>
                </a:lnTo>
                <a:lnTo>
                  <a:pt x="0" y="5089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19925" y="4739437"/>
            <a:ext cx="9679493" cy="5463620"/>
          </a:xfrm>
          <a:custGeom>
            <a:avLst/>
            <a:gdLst/>
            <a:ahLst/>
            <a:cxnLst/>
            <a:rect l="l" t="t" r="r" b="b"/>
            <a:pathLst>
              <a:path w="9679493" h="5463620">
                <a:moveTo>
                  <a:pt x="0" y="0"/>
                </a:moveTo>
                <a:lnTo>
                  <a:pt x="9679494" y="0"/>
                </a:lnTo>
                <a:lnTo>
                  <a:pt x="9679494" y="5463621"/>
                </a:lnTo>
                <a:lnTo>
                  <a:pt x="0" y="5463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EMBEDDED SYSTEMS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774" y="1708491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Embedded Systems for Automotive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4774" y="2144141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Embedded IoT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4774" y="2579792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Embedded GUI Apps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020286" y="5344512"/>
            <a:ext cx="3500107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Infotainment ECUs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7555" b="-17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19927" y="9258300"/>
            <a:ext cx="3212176" cy="944758"/>
          </a:xfrm>
          <a:custGeom>
            <a:avLst/>
            <a:gdLst/>
            <a:ahLst/>
            <a:cxnLst/>
            <a:rect l="l" t="t" r="r" b="b"/>
            <a:pathLst>
              <a:path w="3212176" h="944758">
                <a:moveTo>
                  <a:pt x="0" y="0"/>
                </a:moveTo>
                <a:lnTo>
                  <a:pt x="3212176" y="0"/>
                </a:lnTo>
                <a:lnTo>
                  <a:pt x="3212176" y="944758"/>
                </a:lnTo>
                <a:lnTo>
                  <a:pt x="0" y="94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24875" y="2751613"/>
            <a:ext cx="9744035" cy="7535387"/>
          </a:xfrm>
          <a:custGeom>
            <a:avLst/>
            <a:gdLst/>
            <a:ahLst/>
            <a:cxnLst/>
            <a:rect l="l" t="t" r="r" b="b"/>
            <a:pathLst>
              <a:path w="9744035" h="7535387">
                <a:moveTo>
                  <a:pt x="0" y="0"/>
                </a:moveTo>
                <a:lnTo>
                  <a:pt x="9744035" y="0"/>
                </a:lnTo>
                <a:lnTo>
                  <a:pt x="9744035" y="7535387"/>
                </a:lnTo>
                <a:lnTo>
                  <a:pt x="0" y="7535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3393" y="305216"/>
            <a:ext cx="17246999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65"/>
              </a:lnSpc>
            </a:pPr>
            <a:r>
              <a:rPr lang="en-US" sz="7150">
                <a:solidFill>
                  <a:srgbClr val="FFFFFF"/>
                </a:solidFill>
                <a:latin typeface="Monda" panose="02000503000000000000"/>
              </a:rPr>
              <a:t>ROBOTICS</a:t>
            </a:r>
            <a:endParaRPr lang="en-US" sz="7150">
              <a:solidFill>
                <a:srgbClr val="FFFFFF"/>
              </a:solidFill>
              <a:latin typeface="Monda" panose="02000503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4774" y="1708491"/>
            <a:ext cx="8669226" cy="100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Famous frameworks which are used in many Robotics Applications such as Self-Driving Cars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4774" y="2835493"/>
            <a:ext cx="8669226" cy="49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5"/>
              </a:lnSpc>
            </a:pPr>
            <a:r>
              <a:rPr lang="en-US" sz="2870">
                <a:solidFill>
                  <a:srgbClr val="FFFFFF"/>
                </a:solidFill>
                <a:latin typeface="Canva Sans Bold" panose="020B0803030501040103"/>
              </a:rPr>
              <a:t>ROS is an example</a:t>
            </a:r>
            <a:endParaRPr lang="en-US" sz="2870">
              <a:solidFill>
                <a:srgbClr val="FFFFFF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WPS Presentation</Application>
  <PresentationFormat>On-screen Show (4:3)</PresentationFormat>
  <Paragraphs>102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Monda</vt:lpstr>
      <vt:lpstr>Canva Sans Bold</vt:lpstr>
      <vt:lpstr>Monda Bold</vt:lpstr>
      <vt:lpstr>League Spartan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Applications</dc:title>
  <dc:creator/>
  <cp:lastModifiedBy>USER</cp:lastModifiedBy>
  <cp:revision>3</cp:revision>
  <dcterms:created xsi:type="dcterms:W3CDTF">2006-08-16T00:00:00Z</dcterms:created>
  <dcterms:modified xsi:type="dcterms:W3CDTF">2024-02-17T15:30:23Z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0AF03433D7714CAF92FB670C58FF1B65_12</vt:lpwstr>
  </property>
  <property fmtid="{D5CDD505-2E9C-101B-9397-08002B2CF9AE}" pid="3" name="KSOProductBuildVer">
    <vt:lpwstr>1033-12.2.0.13431</vt:lpwstr>
  </property>
</Properties>
</file>